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8" r:id="rId1"/>
  </p:sldMasterIdLst>
  <p:notesMasterIdLst>
    <p:notesMasterId r:id="rId34"/>
  </p:notesMasterIdLst>
  <p:sldIdLst>
    <p:sldId id="316" r:id="rId2"/>
    <p:sldId id="317" r:id="rId3"/>
    <p:sldId id="318" r:id="rId4"/>
    <p:sldId id="322" r:id="rId5"/>
    <p:sldId id="354" r:id="rId6"/>
    <p:sldId id="319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3" r:id="rId18"/>
    <p:sldId id="344" r:id="rId19"/>
    <p:sldId id="348" r:id="rId20"/>
    <p:sldId id="349" r:id="rId21"/>
    <p:sldId id="350" r:id="rId22"/>
    <p:sldId id="351" r:id="rId23"/>
    <p:sldId id="353" r:id="rId24"/>
    <p:sldId id="329" r:id="rId25"/>
    <p:sldId id="282" r:id="rId26"/>
    <p:sldId id="283" r:id="rId27"/>
    <p:sldId id="314" r:id="rId28"/>
    <p:sldId id="286" r:id="rId29"/>
    <p:sldId id="355" r:id="rId30"/>
    <p:sldId id="356" r:id="rId31"/>
    <p:sldId id="357" r:id="rId32"/>
    <p:sldId id="358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676" autoAdjust="0"/>
  </p:normalViewPr>
  <p:slideViewPr>
    <p:cSldViewPr>
      <p:cViewPr varScale="1">
        <p:scale>
          <a:sx n="49" d="100"/>
          <a:sy n="49" d="100"/>
        </p:scale>
        <p:origin x="-9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893EB22-31F3-4B14-8574-D49E3B8C3085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B75A61E-6617-40B1-9FBD-E0D9DB4FE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B0CF6D-4BF2-4936-8BEC-FAAE934A9E3A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B14344-ADA6-4563-BE35-2165E79981AC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A3E1DF-2C00-4712-89DD-DC7279D84310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2C7870-4F4B-4DDF-8302-53B6A0A3C6C4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FDA5C4-496D-450C-A78D-90CCC015314D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CEB3CD-79B4-4CCB-B3A2-6B5370B55CB5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552D8F-325B-4A8A-8F40-EA6641611C8A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36D800-AE8C-42EE-8924-085B2C8AA5E4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3F3F2F-E56F-408A-91DF-F86B8B60D3E9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CB9E3B-C994-415C-B4B7-80F09CE21EA2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9CC27A-F536-41FB-8975-85339E4AE501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501C6E-16D3-4A96-89FB-F67E995C8E8F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8608B4-73A2-49C5-82A2-20F831292B81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A0F764-D15E-4B75-AC7D-8857E13C9EA0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53096E-6153-40EB-9D60-C865578F77B6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4E1920-597D-4C98-849B-EA52E41F4ACC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E36BA7-ADEB-45DC-87EF-B0813D70C78F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D8DCDB-5A73-4E0E-8A45-908351AC8482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FE88A1-FD28-4F8F-9FC3-BFFAF3B45020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8E5551-276A-44FE-AA46-FA10171D6306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1F13D3-C073-4B9C-B429-5CD35465598B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D6C6CB7-9B3A-4AE0-9B86-B18613FE1034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9088A3-D7CA-4C27-8785-1FFF25924251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C0D3AE-E066-4297-9EB8-BBA640FE144E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7C6761-ABBF-4B97-AD7E-4AF13EB897A7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7CBEEA-051D-44AE-858B-E48F50F4E482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0A4DBF-5E80-408C-85A1-F0637F87E880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1B4794-BF8D-44D7-9875-C362DD9944DE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BB39CA-6F4E-4088-B397-53ECE7071E81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494379-7349-44DD-9994-CE4CE063396E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10930-08F2-408E-9ACF-82330A530641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FF844-04E1-4075-9C02-54D7D549C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D80D9-7EB5-4B52-9F59-8DF5B2999AAE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703E0-0230-4F94-ADE6-797ACC2AE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C3B38-4FE2-46A7-AD45-A37D3FC83F74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43E53-86E5-4576-ABDA-8EEF7FE4A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12775" y="1600200"/>
            <a:ext cx="81534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D736C-7597-4A30-BBA5-27ED2072D704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36844-E985-416E-AE72-35EC42FC0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41A31-9A8D-41B9-BF21-EEC2EB695C12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84E56-615D-404A-A133-7082713C1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94C40-AF24-4526-B2D3-72E9908F1FB6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0C0A-9FD0-445F-9B2D-A41C7E26A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CEEEF-F63C-4FDB-85FF-6A35576300DD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BD5B0-1634-4196-9422-34C0B467D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786BF-162C-440D-A6A1-59CD1890B6BB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84283-145D-4E73-B6D6-E2955B25B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3A10A-A371-4EB1-AEE2-4FAB398C2E39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180FA-C05E-4FAD-B2D1-5F95F68EF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D9F2F-8CCC-436A-AE5A-71A86916EA3B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4034A-88EF-4C69-B13B-5D7161542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87FC5-225B-4849-B6C0-E0D52BAB4926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E78C3-4188-489C-8BF4-2EDF23591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C0843-3DFD-4D0B-921B-689952A47636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5AEC0-B549-4986-92D5-6002165DE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60D677C-111B-4A4D-91B7-881EA4F41C3C}" type="datetimeFigureOut">
              <a:rPr lang="en-US"/>
              <a:pPr>
                <a:defRPr/>
              </a:pPr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3F260795-2901-4090-A60F-A6FE14ECD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eld.cr.usgs.gov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ftp://weldftp.cr.usgs.gov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0500" y="4191000"/>
            <a:ext cx="8763000" cy="2286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schemeClr val="folHlink"/>
                </a:solidFill>
              </a:rPr>
              <a:t> </a:t>
            </a:r>
            <a:r>
              <a:rPr lang="en-US" sz="2000" b="1" dirty="0" err="1" smtClean="0"/>
              <a:t>Indrani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Kommareddy</a:t>
            </a:r>
            <a:r>
              <a:rPr lang="en-US" sz="2000" b="1" dirty="0" smtClean="0"/>
              <a:t>, David Roy &amp; </a:t>
            </a:r>
            <a:r>
              <a:rPr lang="sv-SE" sz="2000" b="1" dirty="0" smtClean="0"/>
              <a:t>Junchang Ju</a:t>
            </a:r>
            <a:r>
              <a:rPr lang="en-US" sz="2000" b="1" dirty="0" smtClean="0"/>
              <a:t> </a:t>
            </a:r>
            <a:endParaRPr lang="en-US" sz="1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 smtClean="0"/>
              <a:t>Geographic Information Science Center of Excellence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 smtClean="0"/>
              <a:t>South Dakota State University</a:t>
            </a:r>
            <a:r>
              <a:rPr lang="en-US" sz="1600" dirty="0" smtClean="0"/>
              <a:t>, </a:t>
            </a:r>
            <a:r>
              <a:rPr lang="en-US" sz="1600" b="1" dirty="0" smtClean="0"/>
              <a:t>USA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6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050925" y="493713"/>
            <a:ext cx="5578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81000" y="438150"/>
            <a:ext cx="8610600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600" b="1" dirty="0">
                <a:solidFill>
                  <a:srgbClr val="FF0000"/>
                </a:solidFill>
              </a:rPr>
              <a:t>Web-enabled </a:t>
            </a:r>
            <a:r>
              <a:rPr lang="en-US" sz="2600" b="1" dirty="0" err="1">
                <a:solidFill>
                  <a:srgbClr val="FF0000"/>
                </a:solidFill>
              </a:rPr>
              <a:t>Landsat</a:t>
            </a:r>
            <a:r>
              <a:rPr lang="en-US" sz="2600" b="1" dirty="0">
                <a:solidFill>
                  <a:srgbClr val="FF0000"/>
                </a:solidFill>
              </a:rPr>
              <a:t> data (WELD) Project</a:t>
            </a:r>
            <a:endParaRPr lang="en-US" altLang="ko-KR" dirty="0">
              <a:solidFill>
                <a:srgbClr val="FF0000"/>
              </a:solidFill>
              <a:ea typeface="굴림" pitchFamily="34" charset="-127"/>
            </a:endParaRPr>
          </a:p>
          <a:p>
            <a:pPr algn="ctr" eaLnBrk="0" hangingPunct="0"/>
            <a:r>
              <a:rPr lang="en-US" altLang="ko-KR" dirty="0">
                <a:solidFill>
                  <a:srgbClr val="FF0000"/>
                </a:solidFill>
                <a:ea typeface="굴림" pitchFamily="34" charset="-127"/>
              </a:rPr>
              <a:t>a NASA </a:t>
            </a:r>
            <a:r>
              <a:rPr lang="en-US" dirty="0">
                <a:solidFill>
                  <a:srgbClr val="FF0000"/>
                </a:solidFill>
              </a:rPr>
              <a:t>Making Earth System data records for Use in Research Environments (MEASURES) funded project</a:t>
            </a:r>
          </a:p>
          <a:p>
            <a:pPr algn="ctr" eaLnBrk="0" hangingPunct="0"/>
            <a:endParaRPr lang="en-US" dirty="0">
              <a:solidFill>
                <a:srgbClr val="FF0000"/>
              </a:solidFill>
            </a:endParaRPr>
          </a:p>
          <a:p>
            <a:pPr algn="ctr" eaLnBrk="0" hangingPunct="0"/>
            <a:r>
              <a:rPr lang="en-US" sz="2600" b="1" dirty="0">
                <a:solidFill>
                  <a:schemeClr val="hlink"/>
                </a:solidFill>
              </a:rPr>
              <a:t>Quick Overview of WELD Project</a:t>
            </a:r>
          </a:p>
          <a:p>
            <a:pPr algn="ctr" eaLnBrk="0" hangingPunct="0"/>
            <a:r>
              <a:rPr lang="en-US" sz="2600" b="1" dirty="0">
                <a:solidFill>
                  <a:schemeClr val="hlink"/>
                </a:solidFill>
              </a:rPr>
              <a:t>&amp; </a:t>
            </a:r>
          </a:p>
          <a:p>
            <a:pPr algn="ctr" eaLnBrk="0" hangingPunct="0"/>
            <a:r>
              <a:rPr lang="en-US" sz="2600" b="1" dirty="0">
                <a:solidFill>
                  <a:schemeClr val="hlink"/>
                </a:solidFill>
              </a:rPr>
              <a:t>WELD Product Distribution Metrics</a:t>
            </a:r>
          </a:p>
          <a:p>
            <a:pPr algn="ctr" eaLnBrk="0" hangingPunct="0"/>
            <a:endParaRPr lang="en-US" sz="2600" b="1" dirty="0">
              <a:solidFill>
                <a:schemeClr val="hlink"/>
              </a:solidFill>
            </a:endParaRPr>
          </a:p>
        </p:txBody>
      </p:sp>
      <p:pic>
        <p:nvPicPr>
          <p:cNvPr id="3077" name="Picture 5" descr="sdsu_logo_bl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8" y="5562600"/>
            <a:ext cx="5857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914400" y="5273675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 sz="1400" b="1"/>
          </a:p>
        </p:txBody>
      </p:sp>
      <p:pic>
        <p:nvPicPr>
          <p:cNvPr id="3079" name="Picture 7" descr="USGS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488" y="5934075"/>
            <a:ext cx="16002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nasa-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8088" y="5935663"/>
            <a:ext cx="7985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104900" y="1905000"/>
            <a:ext cx="6934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endParaRPr lang="en-US" sz="20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14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14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214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214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14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7162800" y="2886075"/>
            <a:ext cx="152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Coordinates of the selected box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rot="10800000" flipV="1">
            <a:off x="6477000" y="3344863"/>
            <a:ext cx="533400" cy="841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6731000" y="1895475"/>
            <a:ext cx="210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Coordinate system</a:t>
            </a:r>
          </a:p>
        </p:txBody>
      </p:sp>
      <p:cxnSp>
        <p:nvCxnSpPr>
          <p:cNvPr id="6" name="Straight Arrow Connector 5"/>
          <p:cNvCxnSpPr>
            <a:stCxn id="16389" idx="1"/>
          </p:cNvCxnSpPr>
          <p:nvPr/>
        </p:nvCxnSpPr>
        <p:spPr>
          <a:xfrm rot="10800000">
            <a:off x="5715000" y="2057400"/>
            <a:ext cx="1016000" cy="2381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14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7162800" y="2886075"/>
            <a:ext cx="152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Coordinates of the selected box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6477000" y="3344863"/>
            <a:ext cx="533400" cy="841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6934200" y="4191000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Order button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6248400" y="3810000"/>
            <a:ext cx="685800" cy="60007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14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78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14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14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66688" y="762000"/>
            <a:ext cx="4495800" cy="53768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WELD products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rgbClr val="0066FF"/>
                </a:solidFill>
              </a:rPr>
              <a:t>Uses Level1 </a:t>
            </a:r>
            <a:r>
              <a:rPr lang="en-US" sz="2400" dirty="0" smtClean="0">
                <a:solidFill>
                  <a:srgbClr val="0066FF"/>
                </a:solidFill>
              </a:rPr>
              <a:t>T(L1T) </a:t>
            </a:r>
            <a:r>
              <a:rPr lang="en-US" sz="2400" dirty="0" err="1" smtClean="0">
                <a:solidFill>
                  <a:srgbClr val="0066FF"/>
                </a:solidFill>
              </a:rPr>
              <a:t>landsat</a:t>
            </a:r>
            <a:r>
              <a:rPr lang="en-US" sz="2400" dirty="0" smtClean="0">
                <a:solidFill>
                  <a:srgbClr val="0066FF"/>
                </a:solidFill>
              </a:rPr>
              <a:t> acquisitions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0066FF"/>
                </a:solidFill>
              </a:rPr>
              <a:t>30m </a:t>
            </a:r>
            <a:r>
              <a:rPr lang="en-US" sz="2400" dirty="0" err="1" smtClean="0">
                <a:solidFill>
                  <a:srgbClr val="0066FF"/>
                </a:solidFill>
              </a:rPr>
              <a:t>Landsat</a:t>
            </a:r>
            <a:r>
              <a:rPr lang="en-US" sz="2400" dirty="0" smtClean="0">
                <a:solidFill>
                  <a:srgbClr val="0066FF"/>
                </a:solidFill>
              </a:rPr>
              <a:t> ETM+ composited mosaics</a:t>
            </a:r>
            <a:endParaRPr lang="en-US" sz="2400" b="1" dirty="0" smtClean="0">
              <a:solidFill>
                <a:srgbClr val="0066FF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0066FF"/>
                </a:solidFill>
              </a:rPr>
              <a:t>Weekly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0066FF"/>
                </a:solidFill>
              </a:rPr>
              <a:t>Monthly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0066FF"/>
                </a:solidFill>
              </a:rPr>
              <a:t>Seasonal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0066FF"/>
                </a:solidFill>
              </a:rPr>
              <a:t>Annual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solidFill>
                <a:srgbClr val="0066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Alaska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Conterminous United States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009900"/>
                </a:solidFill>
              </a:rPr>
              <a:t>8 years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000" dirty="0" smtClean="0">
                <a:solidFill>
                  <a:srgbClr val="009900"/>
                </a:solidFill>
              </a:rPr>
              <a:t>(2005 - 2012)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solidFill>
                <a:srgbClr val="009900"/>
              </a:solidFill>
            </a:endParaRPr>
          </a:p>
        </p:txBody>
      </p: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3327400" y="42863"/>
            <a:ext cx="3759200" cy="1647825"/>
            <a:chOff x="2087" y="48"/>
            <a:chExt cx="2368" cy="1038"/>
          </a:xfrm>
        </p:grpSpPr>
        <p:pic>
          <p:nvPicPr>
            <p:cNvPr id="4110" name="Picture 4" descr="CON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00" y="49"/>
              <a:ext cx="1555" cy="1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1" name="Picture 5" descr="Alask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87" y="48"/>
              <a:ext cx="800" cy="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00" name="Group 6"/>
          <p:cNvGrpSpPr>
            <a:grpSpLocks/>
          </p:cNvGrpSpPr>
          <p:nvPr/>
        </p:nvGrpSpPr>
        <p:grpSpPr bwMode="auto">
          <a:xfrm>
            <a:off x="3998913" y="1754188"/>
            <a:ext cx="3760787" cy="1646237"/>
            <a:chOff x="2534" y="1164"/>
            <a:chExt cx="2369" cy="1037"/>
          </a:xfrm>
        </p:grpSpPr>
        <p:pic>
          <p:nvPicPr>
            <p:cNvPr id="4108" name="Picture 7" descr="CONU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48" y="1164"/>
              <a:ext cx="1555" cy="1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9" name="Picture 8" descr="Alask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34" y="1164"/>
              <a:ext cx="800" cy="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01" name="Group 9"/>
          <p:cNvGrpSpPr>
            <a:grpSpLocks/>
          </p:cNvGrpSpPr>
          <p:nvPr/>
        </p:nvGrpSpPr>
        <p:grpSpPr bwMode="auto">
          <a:xfrm>
            <a:off x="5348288" y="5165725"/>
            <a:ext cx="3757612" cy="1647825"/>
            <a:chOff x="3360" y="3267"/>
            <a:chExt cx="2367" cy="1038"/>
          </a:xfrm>
        </p:grpSpPr>
        <p:pic>
          <p:nvPicPr>
            <p:cNvPr id="4106" name="Picture 10" descr="CONU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72" y="3268"/>
              <a:ext cx="1555" cy="1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7" name="Picture 11" descr="Alaska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60" y="3267"/>
              <a:ext cx="800" cy="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02" name="Group 12"/>
          <p:cNvGrpSpPr>
            <a:grpSpLocks/>
          </p:cNvGrpSpPr>
          <p:nvPr/>
        </p:nvGrpSpPr>
        <p:grpSpPr bwMode="auto">
          <a:xfrm>
            <a:off x="4694238" y="3462338"/>
            <a:ext cx="3757612" cy="1647825"/>
            <a:chOff x="3156" y="2226"/>
            <a:chExt cx="2367" cy="1038"/>
          </a:xfrm>
        </p:grpSpPr>
        <p:pic>
          <p:nvPicPr>
            <p:cNvPr id="4104" name="Picture 13" descr="Alaska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56" y="2226"/>
              <a:ext cx="800" cy="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5" name="Picture 14" descr="CONUS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68" y="2227"/>
              <a:ext cx="1555" cy="1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3" name="Text Box 15"/>
          <p:cNvSpPr txBox="1">
            <a:spLocks noChangeArrowheads="1"/>
          </p:cNvSpPr>
          <p:nvPr/>
        </p:nvSpPr>
        <p:spPr bwMode="auto">
          <a:xfrm>
            <a:off x="5180013" y="3841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14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8801" t="19974" r="13333" b="22327"/>
          <a:stretch>
            <a:fillRect/>
          </a:stretch>
        </p:blipFill>
        <p:spPr bwMode="auto">
          <a:xfrm>
            <a:off x="0" y="0"/>
            <a:ext cx="90995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l="8801" t="19974" r="13333" b="21216"/>
          <a:stretch>
            <a:fillRect/>
          </a:stretch>
        </p:blipFill>
        <p:spPr bwMode="auto">
          <a:xfrm>
            <a:off x="0" y="0"/>
            <a:ext cx="9093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97963" cy="387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886200"/>
            <a:ext cx="19812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86200"/>
            <a:ext cx="17621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/>
          </p:cNvSpPr>
          <p:nvPr>
            <p:ph type="ctrTitle" idx="4294967295"/>
          </p:nvPr>
        </p:nvSpPr>
        <p:spPr>
          <a:xfrm>
            <a:off x="0" y="220980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500" smtClean="0"/>
              <a:t/>
            </a:r>
            <a:br>
              <a:rPr lang="en-US" sz="2500" smtClean="0"/>
            </a:br>
            <a:r>
              <a:rPr lang="en-US" sz="2500" smtClean="0"/>
              <a:t> </a:t>
            </a:r>
            <a:r>
              <a:rPr lang="en-US" sz="4000" b="1" smtClean="0"/>
              <a:t>Distribution Metric Reporting</a:t>
            </a:r>
            <a:r>
              <a:rPr lang="en-US" sz="2500" smtClean="0"/>
              <a:t> </a:t>
            </a:r>
            <a:br>
              <a:rPr lang="en-US" sz="25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>Currently for the </a:t>
            </a:r>
            <a:br>
              <a:rPr lang="en-US" sz="4000" smtClean="0"/>
            </a:br>
            <a:r>
              <a:rPr lang="en-US" sz="4000" smtClean="0">
                <a:solidFill>
                  <a:schemeClr val="hlink"/>
                </a:solidFill>
              </a:rPr>
              <a:t>What You See Is What You Get</a:t>
            </a:r>
            <a:br>
              <a:rPr lang="en-US" sz="4000" smtClean="0">
                <a:solidFill>
                  <a:schemeClr val="hlink"/>
                </a:solidFill>
              </a:rPr>
            </a:br>
            <a:r>
              <a:rPr lang="en-US" sz="4000" smtClean="0">
                <a:solidFill>
                  <a:schemeClr val="hlink"/>
                </a:solidFill>
              </a:rPr>
              <a:t>(WYSIWYG) interface </a:t>
            </a:r>
            <a:br>
              <a:rPr lang="en-US" sz="4000" smtClean="0">
                <a:solidFill>
                  <a:schemeClr val="hlink"/>
                </a:solidFill>
              </a:rPr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> Yet to be done </a:t>
            </a:r>
            <a:br>
              <a:rPr lang="en-US" sz="4000" smtClean="0"/>
            </a:br>
            <a:r>
              <a:rPr lang="en-US" sz="4000" smtClean="0">
                <a:solidFill>
                  <a:schemeClr val="hlink"/>
                </a:solidFill>
              </a:rPr>
              <a:t>FTP metric reporting</a:t>
            </a:r>
            <a:r>
              <a:rPr lang="en-US" sz="4000" smtClean="0"/>
              <a:t> </a:t>
            </a:r>
            <a:br>
              <a:rPr lang="en-US" sz="4000" smtClean="0"/>
            </a:br>
            <a:endParaRPr lang="en-US" sz="4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Metrics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mtClean="0"/>
              <a:t>Total number of orders for each Monthly, seasonal , annual and weekly product.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mtClean="0"/>
              <a:t>Number of unique users who ordered products by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200" smtClean="0"/>
              <a:t>Affiliation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200" smtClean="0"/>
              <a:t>Country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200" smtClean="0"/>
              <a:t>Primary product use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200" smtClean="0"/>
              <a:t>Secondary product 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09600" y="381000"/>
            <a:ext cx="8229600" cy="4525963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Average number of 30m pixels ordered per user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Average number of orders placed per user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Number of unique users registered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Number of unique users who ordered data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Total number of orders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Total volume of product orders (in Bytes)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4"/>
          <p:cNvSpPr txBox="1">
            <a:spLocks noChangeArrowheads="1"/>
          </p:cNvSpPr>
          <p:nvPr/>
        </p:nvSpPr>
        <p:spPr bwMode="auto">
          <a:xfrm>
            <a:off x="7162800" y="5638800"/>
            <a:ext cx="152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Distribution Metrics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14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10800000">
            <a:off x="6172200" y="5791200"/>
            <a:ext cx="990600" cy="6667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1" name="TextBox 2"/>
          <p:cNvSpPr txBox="1">
            <a:spLocks noChangeArrowheads="1"/>
          </p:cNvSpPr>
          <p:nvPr/>
        </p:nvSpPr>
        <p:spPr bwMode="auto">
          <a:xfrm>
            <a:off x="2819400" y="381000"/>
            <a:ext cx="27432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98038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http://weld.cr.usgs.gov/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78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78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4" name="Rectangle 2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/>
              <a:t>WELD ETM+ ARCHIVE at SDSU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0000"/>
                </a:solidFill>
              </a:rPr>
              <a:t>October 15</a:t>
            </a:r>
            <a:r>
              <a:rPr lang="en-US" sz="4000" baseline="30000" dirty="0" smtClean="0">
                <a:solidFill>
                  <a:srgbClr val="FF0000"/>
                </a:solidFill>
              </a:rPr>
              <a:t>th</a:t>
            </a:r>
            <a:r>
              <a:rPr lang="en-US" sz="4000" dirty="0" smtClean="0">
                <a:solidFill>
                  <a:srgbClr val="FF0000"/>
                </a:solidFill>
              </a:rPr>
              <a:t> 2010</a:t>
            </a:r>
            <a:br>
              <a:rPr lang="en-US" sz="4000" dirty="0" smtClean="0">
                <a:solidFill>
                  <a:srgbClr val="FF0000"/>
                </a:solidFill>
              </a:rPr>
            </a:br>
            <a:endParaRPr lang="en-US" sz="40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6175" name="Group 31"/>
          <p:cNvGraphicFramePr>
            <a:graphicFrameLocks noGrp="1"/>
          </p:cNvGraphicFramePr>
          <p:nvPr>
            <p:ph type="tbl" idx="1"/>
          </p:nvPr>
        </p:nvGraphicFramePr>
        <p:xfrm>
          <a:off x="685800" y="1295400"/>
          <a:ext cx="7696200" cy="4782185"/>
        </p:xfrm>
        <a:graphic>
          <a:graphicData uri="http://schemas.openxmlformats.org/drawingml/2006/table">
            <a:tbl>
              <a:tblPr/>
              <a:tblGrid>
                <a:gridCol w="1433513"/>
                <a:gridCol w="2641600"/>
                <a:gridCol w="3621087"/>
              </a:tblGrid>
              <a:tr h="177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w Cen MT" pitchFamily="34" charset="0"/>
                        </a:rPr>
                        <a:t>Conterminous United States</a:t>
                      </a:r>
                      <a:endParaRPr kumimoji="0" lang="en-US" sz="2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w Cen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</a:rPr>
                        <a:t>(459 path/row)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w Cen MT" pitchFamily="34" charset="0"/>
                        </a:rPr>
                        <a:t>&lt;80% cloud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w Cen MT" pitchFamily="34" charset="0"/>
                        </a:rPr>
                        <a:t>Alaska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</a:rPr>
                        <a:t>(232 path/row)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w Cen MT" pitchFamily="34" charset="0"/>
                        </a:rPr>
                        <a:t>&lt;80% cloud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</a:rPr>
                        <a:t>2007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</a:rPr>
                        <a:t>7,972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</a:rPr>
                        <a:t>1309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</a:rPr>
                        <a:t>2008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</a:rPr>
                        <a:t>8,345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</a:rPr>
                        <a:t>1,674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</a:rPr>
                        <a:t>2009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</a:rPr>
                        <a:t>7,675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</a:rPr>
                        <a:t>1,733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</a:rPr>
                        <a:t>2010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</a:rPr>
                        <a:t>6,428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pitchFamily="34" charset="0"/>
                        </a:rPr>
                        <a:t>1,521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49" name="Text Box 25"/>
          <p:cNvSpPr txBox="1">
            <a:spLocks noChangeArrowheads="1"/>
          </p:cNvSpPr>
          <p:nvPr/>
        </p:nvSpPr>
        <p:spPr bwMode="auto">
          <a:xfrm>
            <a:off x="552450" y="5943600"/>
            <a:ext cx="81153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/>
              <a:t>36,657 CONUS and Alaska acquisitions ~ US$22 million when each L1T acquisition cost US$600.  </a:t>
            </a:r>
          </a:p>
          <a:p>
            <a:pPr>
              <a:lnSpc>
                <a:spcPct val="110000"/>
              </a:lnSpc>
            </a:pP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78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78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78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sz="4000" smtClean="0"/>
              <a:t>Public WELD Product Availability</a:t>
            </a:r>
            <a:br>
              <a:rPr lang="en-US" sz="4000" smtClean="0"/>
            </a:br>
            <a:endParaRPr lang="en-US" sz="4000" smtClean="0">
              <a:solidFill>
                <a:srgbClr val="FF3300"/>
              </a:solidFill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19100" y="1143000"/>
            <a:ext cx="8305800" cy="54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600"/>
              <a:t> </a:t>
            </a:r>
            <a:r>
              <a:rPr lang="en-US"/>
              <a:t>Version 1.3 placed online at USGS EROS January 15th 2010 </a:t>
            </a:r>
          </a:p>
          <a:p>
            <a:pPr lvl="1">
              <a:buFontTx/>
              <a:buChar char="•"/>
            </a:pPr>
            <a:r>
              <a:rPr lang="en-US"/>
              <a:t> </a:t>
            </a:r>
            <a:r>
              <a:rPr lang="en-US">
                <a:solidFill>
                  <a:schemeClr val="hlink"/>
                </a:solidFill>
              </a:rPr>
              <a:t>One year: 2008 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0000FF"/>
                </a:solidFill>
              </a:rPr>
              <a:t> Annual, Seasonal, Monthly composited mosaics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0000FF"/>
                </a:solidFill>
              </a:rPr>
              <a:t> CONUS 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0000FF"/>
                </a:solidFill>
              </a:rPr>
              <a:t> Alaksa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0000FF"/>
                </a:solidFill>
              </a:rPr>
              <a:t> 2.6TB out of the Landsat Data Continuity Mission project (not the DAAC)</a:t>
            </a:r>
          </a:p>
          <a:p>
            <a:pPr lvl="1">
              <a:buFontTx/>
              <a:buChar char="•"/>
            </a:pPr>
            <a:endParaRPr lang="en-US"/>
          </a:p>
          <a:p>
            <a:pPr>
              <a:buFontTx/>
              <a:buChar char="•"/>
            </a:pPr>
            <a:endParaRPr lang="en-US"/>
          </a:p>
          <a:p>
            <a:pPr>
              <a:buFontTx/>
              <a:buChar char="•"/>
            </a:pPr>
            <a:r>
              <a:rPr lang="en-US"/>
              <a:t> Version 1.5 online at USGS EROS October 14</a:t>
            </a:r>
            <a:r>
              <a:rPr lang="en-US" baseline="30000"/>
              <a:t>th</a:t>
            </a:r>
            <a:r>
              <a:rPr lang="en-US"/>
              <a:t> 2010 </a:t>
            </a:r>
          </a:p>
          <a:p>
            <a:pPr lvl="1">
              <a:buFontTx/>
              <a:buChar char="•"/>
            </a:pPr>
            <a:r>
              <a:rPr lang="en-US"/>
              <a:t> </a:t>
            </a:r>
            <a:r>
              <a:rPr lang="en-US">
                <a:solidFill>
                  <a:schemeClr val="hlink"/>
                </a:solidFill>
              </a:rPr>
              <a:t>Two years: 2008 and 2009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0000FF"/>
                </a:solidFill>
              </a:rPr>
              <a:t> Annual, Seasonal, Monthly, Weekly composited mosaics</a:t>
            </a:r>
            <a:endParaRPr lang="en-US">
              <a:solidFill>
                <a:schemeClr val="hlink"/>
              </a:solidFill>
            </a:endParaRPr>
          </a:p>
          <a:p>
            <a:pPr lvl="1">
              <a:buFontTx/>
              <a:buChar char="•"/>
            </a:pPr>
            <a:r>
              <a:rPr lang="en-US"/>
              <a:t> </a:t>
            </a:r>
            <a:r>
              <a:rPr lang="en-US">
                <a:solidFill>
                  <a:srgbClr val="0000FF"/>
                </a:solidFill>
              </a:rPr>
              <a:t>CONUS 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0000FF"/>
                </a:solidFill>
              </a:rPr>
              <a:t> Alaksa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0000FF"/>
                </a:solidFill>
              </a:rPr>
              <a:t> 8TB out of the Landsat Data Continuity Mission project (not the DAAC)</a:t>
            </a:r>
            <a:endParaRPr lang="en-US"/>
          </a:p>
          <a:p>
            <a:pPr lvl="1">
              <a:buFontTx/>
              <a:buChar char="•"/>
            </a:pPr>
            <a:r>
              <a:rPr lang="en-US"/>
              <a:t> Version 1.3 removed</a:t>
            </a:r>
          </a:p>
          <a:p>
            <a:pPr>
              <a:buFontTx/>
              <a:buChar char="•"/>
            </a:pPr>
            <a:endParaRPr lang="en-US"/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2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2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62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62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62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62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62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62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78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7162800" y="228600"/>
            <a:ext cx="1828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hlink"/>
                </a:solidFill>
                <a:latin typeface="Comic Sans MS" pitchFamily="66" charset="0"/>
              </a:rPr>
              <a:t>WELD Product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sz="4000" smtClean="0"/>
              <a:t>Version 1.5 WELD Product Distribution Interfaces </a:t>
            </a:r>
            <a:endParaRPr lang="en-US" sz="4000" smtClean="0">
              <a:solidFill>
                <a:srgbClr val="FF3300"/>
              </a:solidFill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19100" y="1066800"/>
            <a:ext cx="830580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endParaRPr lang="en-US" sz="2400"/>
          </a:p>
          <a:p>
            <a:pPr>
              <a:buFont typeface="Arial" charset="0"/>
              <a:buChar char="•"/>
            </a:pPr>
            <a:r>
              <a:rPr lang="en-US" sz="2400"/>
              <a:t> GeoTIFF products are available via HTTP in user defined regions via a </a:t>
            </a:r>
            <a:r>
              <a:rPr lang="en-US" sz="2400" i="1"/>
              <a:t>What You See Is What You Get</a:t>
            </a:r>
            <a:r>
              <a:rPr lang="en-US" sz="2400"/>
              <a:t> (WYSIWYG) WELD distribution interface at </a:t>
            </a:r>
            <a:r>
              <a:rPr lang="en-US" sz="2400">
                <a:hlinkClick r:id="rId3"/>
              </a:rPr>
              <a:t>http://weld.cr.usgs.gov</a:t>
            </a:r>
            <a:r>
              <a:rPr lang="en-US" sz="2400"/>
              <a:t> </a:t>
            </a:r>
            <a:endParaRPr lang="en-US" sz="3800">
              <a:solidFill>
                <a:srgbClr val="0000FF"/>
              </a:solidFill>
            </a:endParaRPr>
          </a:p>
          <a:p>
            <a:pPr>
              <a:buFontTx/>
              <a:buChar char="•"/>
            </a:pPr>
            <a:endParaRPr lang="en-US" sz="3800">
              <a:solidFill>
                <a:srgbClr val="0000FF"/>
              </a:solidFill>
            </a:endParaRPr>
          </a:p>
          <a:p>
            <a:pPr>
              <a:buFontTx/>
              <a:buChar char="•"/>
            </a:pPr>
            <a:r>
              <a:rPr lang="en-US" sz="3800"/>
              <a:t> </a:t>
            </a:r>
            <a:r>
              <a:rPr lang="en-US" sz="2400"/>
              <a:t>HDF tiled WELD products are also available via anonymous FTP at </a:t>
            </a:r>
            <a:r>
              <a:rPr lang="en-US" sz="2400">
                <a:hlinkClick r:id="rId4"/>
              </a:rPr>
              <a:t>ftp://weldftp.cr.usgs.gov/</a:t>
            </a:r>
            <a:r>
              <a:rPr lang="en-US" sz="2400"/>
              <a:t> </a:t>
            </a:r>
            <a:endParaRPr lang="en-US" sz="3800"/>
          </a:p>
          <a:p>
            <a:pPr>
              <a:buFontTx/>
              <a:buChar char="•"/>
            </a:pPr>
            <a:endParaRPr lang="en-US" sz="3800"/>
          </a:p>
          <a:p>
            <a:endParaRPr lang="en-US" sz="2400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14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2895600" y="381000"/>
            <a:ext cx="27432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98038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http://weld.cr.usgs.gov/</a:t>
            </a:r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7162800" y="228600"/>
            <a:ext cx="18288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hlink"/>
                </a:solidFill>
                <a:latin typeface="Comic Sans MS" pitchFamily="66" charset="0"/>
              </a:rPr>
              <a:t>WELD </a:t>
            </a:r>
          </a:p>
          <a:p>
            <a:endParaRPr lang="en-US" sz="2000">
              <a:solidFill>
                <a:schemeClr val="hlink"/>
              </a:solidFill>
              <a:latin typeface="Comic Sans MS" pitchFamily="66" charset="0"/>
            </a:endParaRPr>
          </a:p>
          <a:p>
            <a:r>
              <a:rPr lang="en-US" sz="2000">
                <a:solidFill>
                  <a:schemeClr val="hlink"/>
                </a:solidFill>
                <a:latin typeface="Comic Sans MS" pitchFamily="66" charset="0"/>
              </a:rPr>
              <a:t>What You See Is What You Get</a:t>
            </a:r>
            <a:br>
              <a:rPr lang="en-US" sz="2000">
                <a:solidFill>
                  <a:schemeClr val="hlink"/>
                </a:solidFill>
                <a:latin typeface="Comic Sans MS" pitchFamily="66" charset="0"/>
              </a:rPr>
            </a:br>
            <a:r>
              <a:rPr lang="en-US" sz="2000">
                <a:solidFill>
                  <a:schemeClr val="hlink"/>
                </a:solidFill>
                <a:latin typeface="Comic Sans MS" pitchFamily="66" charset="0"/>
              </a:rPr>
              <a:t>(WYSIWYG) interface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14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214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</TotalTime>
  <Words>423</Words>
  <Application>Microsoft Office PowerPoint</Application>
  <PresentationFormat>On-screen Show (4:3)</PresentationFormat>
  <Paragraphs>136</Paragraphs>
  <Slides>32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WELD ETM+ ARCHIVE at SDSU October 15th 2010 </vt:lpstr>
      <vt:lpstr>Public WELD Product Availability </vt:lpstr>
      <vt:lpstr>Slide 5</vt:lpstr>
      <vt:lpstr>Version 1.5 WELD Product Distribution Interfaces 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  Distribution Metric Reporting   Currently for the  What You See Is What You Get (WYSIWYG) interface    Yet to be done  FTP metric reporting  </vt:lpstr>
      <vt:lpstr>Metrics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South Dakota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WELD Distribution System Metrics</dc:title>
  <dc:creator>Indrani.Kommareddy</dc:creator>
  <cp:lastModifiedBy>jgarner</cp:lastModifiedBy>
  <cp:revision>130</cp:revision>
  <dcterms:created xsi:type="dcterms:W3CDTF">2010-09-29T18:41:19Z</dcterms:created>
  <dcterms:modified xsi:type="dcterms:W3CDTF">2010-10-27T20:25:43Z</dcterms:modified>
</cp:coreProperties>
</file>